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64" r:id="rId2"/>
    <p:sldId id="428" r:id="rId3"/>
    <p:sldId id="434" r:id="rId4"/>
    <p:sldId id="435" r:id="rId5"/>
    <p:sldId id="436" r:id="rId6"/>
    <p:sldId id="437" r:id="rId7"/>
    <p:sldId id="438" r:id="rId8"/>
    <p:sldId id="439" r:id="rId9"/>
    <p:sldId id="445" r:id="rId10"/>
    <p:sldId id="451" r:id="rId11"/>
    <p:sldId id="449" r:id="rId12"/>
    <p:sldId id="450" r:id="rId13"/>
    <p:sldId id="446" r:id="rId14"/>
    <p:sldId id="447" r:id="rId15"/>
    <p:sldId id="448" r:id="rId16"/>
    <p:sldId id="440" r:id="rId17"/>
    <p:sldId id="430" r:id="rId18"/>
    <p:sldId id="429" r:id="rId19"/>
    <p:sldId id="441" r:id="rId20"/>
    <p:sldId id="442" r:id="rId21"/>
    <p:sldId id="444" r:id="rId22"/>
    <p:sldId id="443" r:id="rId23"/>
    <p:sldId id="398" r:id="rId24"/>
  </p:sldIdLst>
  <p:sldSz cx="9144000" cy="6858000" type="screen4x3"/>
  <p:notesSz cx="6811963" cy="9942513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5B5"/>
    <a:srgbClr val="8EB4E3"/>
    <a:srgbClr val="000000"/>
    <a:srgbClr val="660066"/>
    <a:srgbClr val="A1DA98"/>
    <a:srgbClr val="CE9902"/>
    <a:srgbClr val="FCBE1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7" autoAdjust="0"/>
    <p:restoredTop sz="98793" autoAdjust="0"/>
  </p:normalViewPr>
  <p:slideViewPr>
    <p:cSldViewPr>
      <p:cViewPr>
        <p:scale>
          <a:sx n="75" d="100"/>
          <a:sy n="75" d="100"/>
        </p:scale>
        <p:origin x="-1805" y="-31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11316"/>
    </p:cViewPr>
  </p:sorterViewPr>
  <p:notesViewPr>
    <p:cSldViewPr>
      <p:cViewPr varScale="1">
        <p:scale>
          <a:sx n="83" d="100"/>
          <a:sy n="83" d="100"/>
        </p:scale>
        <p:origin x="-2406" y="-90"/>
      </p:cViewPr>
      <p:guideLst>
        <p:guide orient="horz" pos="3132"/>
        <p:guide pos="214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9213" y="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87E0B47-CE7D-4585-A517-C27A649DCE51}" type="datetimeFigureOut">
              <a:rPr lang="ko-KR" altLang="en-US"/>
              <a:pPr>
                <a:defRPr/>
              </a:pPr>
              <a:t>2015-05-12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511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ko-KR" altLang="en-US"/>
              <a:t>저격수 탐지 음원위치 추정 시스템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9213" y="9444038"/>
            <a:ext cx="2951162" cy="4968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7ACE479D-A854-4D24-B717-127CCFF7C72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7368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9213" y="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7A2BC30-48DA-4A4F-9AD3-518C4B94AA7B}" type="datetimeFigureOut">
              <a:rPr lang="ko-KR" altLang="en-US"/>
              <a:pPr>
                <a:defRPr/>
              </a:pPr>
              <a:t>2015-05-12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2338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9887" cy="4473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4038"/>
            <a:ext cx="29511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ko-KR" altLang="en-US"/>
              <a:t>저격수 탐지 음원위치 추정 시스템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9213" y="9444038"/>
            <a:ext cx="2951162" cy="4968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CBA06EEB-5A86-4304-9687-FAC57488BBF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45704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1748" name="바닥글 개체 틀 3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mtClean="0"/>
              <a:t>저격수 탐지 음원위치 추정 시스템</a:t>
            </a:r>
          </a:p>
        </p:txBody>
      </p:sp>
      <p:sp>
        <p:nvSpPr>
          <p:cNvPr id="31749" name="슬라이드 번호 개체 틀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fld id="{3BC870EA-F2EC-41D0-AB25-CE82B4A79DC3}" type="slidenum">
              <a:rPr lang="ko-KR" altLang="en-US" smtClean="0"/>
              <a:pPr/>
              <a:t>1</a:t>
            </a:fld>
            <a:endParaRPr lang="ko-KR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0"/>
            <a:ext cx="6912768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3" name="슬라이드 번호 개체 틀 4"/>
          <p:cNvSpPr>
            <a:spLocks noGrp="1"/>
          </p:cNvSpPr>
          <p:nvPr>
            <p:ph type="sldNum" sz="quarter" idx="10"/>
          </p:nvPr>
        </p:nvSpPr>
        <p:spPr>
          <a:xfrm>
            <a:off x="3681413" y="6308725"/>
            <a:ext cx="1781175" cy="3651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470CF16C-FA9B-46F5-83D5-A28AEF520F0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24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>
            <a:off x="0" y="69215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0"/>
            <a:ext cx="6912768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4" name="슬라이드 번호 개체 틀 4"/>
          <p:cNvSpPr>
            <a:spLocks noGrp="1"/>
          </p:cNvSpPr>
          <p:nvPr>
            <p:ph type="sldNum" sz="quarter" idx="10"/>
          </p:nvPr>
        </p:nvSpPr>
        <p:spPr>
          <a:xfrm>
            <a:off x="3681413" y="6308725"/>
            <a:ext cx="1781175" cy="3651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5A5C9636-EEDD-477A-A4A7-6ED2A0E6C5B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757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0825" y="0"/>
            <a:ext cx="6913563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FFFFFF"/>
                </a:solidFill>
                <a:latin typeface="Lucida Sans Unicode" pitchFamily="34" charset="0"/>
                <a:ea typeface="맑은 고딕" pitchFamily="50" charset="-127"/>
              </a:defRPr>
            </a:lvl1pPr>
          </a:lstStyle>
          <a:p>
            <a:pPr>
              <a:defRPr/>
            </a:pPr>
            <a:fld id="{3F6619F7-5C8E-46EB-8625-59DB56A707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pic>
        <p:nvPicPr>
          <p:cNvPr id="1031" name="Picture 2" descr="C:\Users\Owner\Google 드라이브\IdeaLink\Admin\아이디어링크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6381750"/>
            <a:ext cx="1295400" cy="26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직선 연결선 8"/>
          <p:cNvCxnSpPr/>
          <p:nvPr userDrawn="1"/>
        </p:nvCxnSpPr>
        <p:spPr>
          <a:xfrm>
            <a:off x="0" y="69215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그림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6192838"/>
            <a:ext cx="2427288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980" r:id="rId1"/>
    <p:sldLayoutId id="2147483981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 Unicode" pitchFamily="34" charset="0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apps/publish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developer.apple.com/programs/register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OVEAGEsygU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sOVEAGEsyg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_XZBFhNAa4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9oB-tHMCg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developer.android.com/sdk/index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2132856"/>
            <a:ext cx="6912768" cy="692150"/>
          </a:xfrm>
        </p:spPr>
        <p:txBody>
          <a:bodyPr/>
          <a:lstStyle/>
          <a:p>
            <a:r>
              <a:rPr lang="en-US" altLang="ko-KR" sz="5400" dirty="0" smtClean="0">
                <a:solidFill>
                  <a:srgbClr val="FFC000"/>
                </a:solidFill>
              </a:rPr>
              <a:t>S</a:t>
            </a:r>
            <a:r>
              <a:rPr lang="en-US" altLang="ko-KR" sz="5400" dirty="0" smtClean="0"/>
              <a:t>mart </a:t>
            </a:r>
            <a:r>
              <a:rPr lang="en-US" altLang="ko-KR" sz="5400" dirty="0" smtClean="0">
                <a:solidFill>
                  <a:srgbClr val="FFC000"/>
                </a:solidFill>
              </a:rPr>
              <a:t>M</a:t>
            </a:r>
            <a:r>
              <a:rPr lang="en-US" altLang="ko-KR" sz="5400" dirty="0" smtClean="0"/>
              <a:t>aker </a:t>
            </a:r>
            <a:r>
              <a:rPr lang="ko-KR" altLang="en-US" sz="5400" dirty="0" smtClean="0"/>
              <a:t>고</a:t>
            </a:r>
            <a:r>
              <a:rPr lang="ko-KR" altLang="en-US" sz="5400" dirty="0"/>
              <a:t>급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 bwMode="auto">
          <a:xfrm>
            <a:off x="5364088" y="5010497"/>
            <a:ext cx="2952328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algn="r"/>
            <a:r>
              <a:rPr lang="ko-KR" altLang="en-US" sz="3200" dirty="0" smtClean="0"/>
              <a:t>강사</a:t>
            </a:r>
            <a:r>
              <a:rPr lang="en-US" altLang="ko-KR" sz="3200" dirty="0" smtClean="0"/>
              <a:t>: </a:t>
            </a:r>
            <a:r>
              <a:rPr lang="ko-KR" altLang="en-US" sz="3200" dirty="0" smtClean="0"/>
              <a:t>오재홍</a:t>
            </a:r>
            <a:endParaRPr lang="ko-KR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Unity Remote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00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터치 등의 </a:t>
            </a:r>
            <a:r>
              <a:rPr kumimoji="0" lang="en-US" altLang="ko-KR" dirty="0" smtClean="0">
                <a:ea typeface="굴림" pitchFamily="50" charset="-127"/>
              </a:rPr>
              <a:t>Android </a:t>
            </a:r>
            <a:r>
              <a:rPr kumimoji="0" lang="ko-KR" altLang="en-US" dirty="0" smtClean="0">
                <a:ea typeface="굴림" pitchFamily="50" charset="-127"/>
              </a:rPr>
              <a:t>의존적인 입력 인터페이스 테스트를 쉽게 하기 위한 솔루션</a:t>
            </a:r>
            <a:endParaRPr kumimoji="0" lang="en-US" altLang="ko-KR" dirty="0" smtClean="0">
              <a:ea typeface="굴림" pitchFamily="50" charset="-127"/>
            </a:endParaRPr>
          </a:p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Google Play Store</a:t>
            </a:r>
            <a:r>
              <a:rPr kumimoji="0" lang="ko-KR" altLang="en-US" dirty="0" smtClean="0">
                <a:ea typeface="굴림" pitchFamily="50" charset="-127"/>
              </a:rPr>
              <a:t>에서 </a:t>
            </a:r>
            <a:r>
              <a:rPr kumimoji="0" lang="en-US" altLang="ko-KR" dirty="0" smtClean="0">
                <a:ea typeface="굴림" pitchFamily="50" charset="-127"/>
              </a:rPr>
              <a:t>Unity Remote</a:t>
            </a:r>
            <a:r>
              <a:rPr kumimoji="0" lang="ko-KR" altLang="en-US" dirty="0">
                <a:ea typeface="굴림" pitchFamily="50" charset="-127"/>
              </a:rPr>
              <a:t> </a:t>
            </a:r>
            <a:r>
              <a:rPr kumimoji="0" lang="ko-KR" altLang="en-US" dirty="0" smtClean="0">
                <a:ea typeface="굴림" pitchFamily="50" charset="-127"/>
              </a:rPr>
              <a:t>다운로드 후 설치</a:t>
            </a:r>
            <a:endParaRPr kumimoji="0" lang="en-US" altLang="ko-KR" dirty="0" smtClean="0">
              <a:ea typeface="굴림" pitchFamily="50" charset="-127"/>
            </a:endParaRPr>
          </a:p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 Editor</a:t>
            </a:r>
            <a:r>
              <a:rPr kumimoji="0" lang="ko-KR" altLang="en-US" dirty="0" smtClean="0">
                <a:ea typeface="굴림" pitchFamily="50" charset="-127"/>
              </a:rPr>
              <a:t>에서 </a:t>
            </a:r>
            <a:r>
              <a:rPr kumimoji="0" lang="en-US" altLang="ko-KR" dirty="0" smtClean="0">
                <a:ea typeface="굴림" pitchFamily="50" charset="-127"/>
              </a:rPr>
              <a:t>Unity Remote </a:t>
            </a:r>
            <a:r>
              <a:rPr kumimoji="0" lang="ko-KR" altLang="en-US" dirty="0" smtClean="0">
                <a:ea typeface="굴림" pitchFamily="50" charset="-127"/>
              </a:rPr>
              <a:t>사용</a:t>
            </a:r>
            <a:endParaRPr kumimoji="0" lang="en-US" altLang="ko-KR" dirty="0" smtClean="0">
              <a:ea typeface="굴림" pitchFamily="50" charset="-127"/>
            </a:endParaRP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Edit/Project Setting/Unity Remote</a:t>
            </a:r>
          </a:p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스마트 기기를 </a:t>
            </a:r>
            <a:r>
              <a:rPr kumimoji="0" lang="en-US" altLang="ko-KR" dirty="0" smtClean="0">
                <a:ea typeface="굴림" pitchFamily="50" charset="-127"/>
              </a:rPr>
              <a:t>PC</a:t>
            </a:r>
            <a:r>
              <a:rPr kumimoji="0" lang="ko-KR" altLang="en-US" dirty="0" smtClean="0">
                <a:ea typeface="굴림" pitchFamily="50" charset="-127"/>
              </a:rPr>
              <a:t>에 연결 </a:t>
            </a:r>
            <a:r>
              <a:rPr kumimoji="0" lang="en-US" altLang="ko-KR" dirty="0" smtClean="0">
                <a:ea typeface="굴림" pitchFamily="50" charset="-127"/>
              </a:rPr>
              <a:t>(USB)</a:t>
            </a:r>
          </a:p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프로그램 </a:t>
            </a:r>
            <a:r>
              <a:rPr kumimoji="0" lang="ko-KR" altLang="en-US" dirty="0" smtClean="0">
                <a:ea typeface="굴림" pitchFamily="50" charset="-127"/>
              </a:rPr>
              <a:t>실행</a:t>
            </a:r>
            <a:endParaRPr kumimoji="0" lang="en-US" altLang="ko-KR" dirty="0" smtClean="0">
              <a:ea typeface="굴림" pitchFamily="50" charset="-127"/>
            </a:endParaRP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스마트 </a:t>
            </a:r>
            <a:r>
              <a:rPr kumimoji="0" lang="ko-KR" altLang="en-US" dirty="0" err="1" smtClean="0">
                <a:ea typeface="굴림" pitchFamily="50" charset="-127"/>
              </a:rPr>
              <a:t>폰의</a:t>
            </a:r>
            <a:r>
              <a:rPr kumimoji="0" lang="ko-KR" altLang="en-US" dirty="0" smtClean="0">
                <a:ea typeface="굴림" pitchFamily="50" charset="-127"/>
              </a:rPr>
              <a:t> </a:t>
            </a:r>
            <a:r>
              <a:rPr kumimoji="0" lang="en-US" altLang="ko-KR" dirty="0" smtClean="0">
                <a:ea typeface="굴림" pitchFamily="50" charset="-127"/>
              </a:rPr>
              <a:t>Unity Remote </a:t>
            </a:r>
            <a:r>
              <a:rPr kumimoji="0" lang="ko-KR" altLang="en-US" dirty="0" smtClean="0">
                <a:ea typeface="굴림" pitchFamily="50" charset="-127"/>
              </a:rPr>
              <a:t>실행</a:t>
            </a:r>
            <a:endParaRPr kumimoji="0" lang="en-US" altLang="ko-KR" dirty="0" smtClean="0">
              <a:ea typeface="굴림" pitchFamily="50" charset="-127"/>
            </a:endParaRP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</a:t>
            </a:r>
            <a:r>
              <a:rPr kumimoji="0" lang="ko-KR" altLang="en-US" dirty="0" smtClean="0">
                <a:ea typeface="굴림" pitchFamily="50" charset="-127"/>
              </a:rPr>
              <a:t>의 실행 </a:t>
            </a:r>
            <a:r>
              <a:rPr kumimoji="0" lang="ko-KR" altLang="en-US" dirty="0" smtClean="0">
                <a:ea typeface="굴림" pitchFamily="50" charset="-127"/>
              </a:rPr>
              <a:t>모드</a:t>
            </a:r>
            <a:endParaRPr kumimoji="0" lang="en-US" altLang="ko-KR" dirty="0" smtClean="0">
              <a:ea typeface="굴림" pitchFamily="50" charset="-127"/>
            </a:endParaRPr>
          </a:p>
          <a:p>
            <a:pPr marL="457200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Troubleshooting</a:t>
            </a: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>
                <a:ea typeface="굴림" pitchFamily="50" charset="-127"/>
              </a:rPr>
              <a:t>스마트 </a:t>
            </a:r>
            <a:r>
              <a:rPr kumimoji="0" lang="ko-KR" altLang="en-US" dirty="0" err="1">
                <a:ea typeface="굴림" pitchFamily="50" charset="-127"/>
              </a:rPr>
              <a:t>폰의</a:t>
            </a:r>
            <a:r>
              <a:rPr kumimoji="0" lang="ko-KR" altLang="en-US" dirty="0">
                <a:ea typeface="굴림" pitchFamily="50" charset="-127"/>
              </a:rPr>
              <a:t> </a:t>
            </a:r>
            <a:r>
              <a:rPr kumimoji="0" lang="en-US" altLang="ko-KR" dirty="0">
                <a:ea typeface="굴림" pitchFamily="50" charset="-127"/>
              </a:rPr>
              <a:t>USB </a:t>
            </a:r>
            <a:r>
              <a:rPr kumimoji="0" lang="ko-KR" altLang="en-US" dirty="0">
                <a:ea typeface="굴림" pitchFamily="50" charset="-127"/>
              </a:rPr>
              <a:t>디버깅 설정 </a:t>
            </a:r>
            <a:r>
              <a:rPr kumimoji="0" lang="ko-KR" altLang="en-US" dirty="0" smtClean="0">
                <a:ea typeface="굴림" pitchFamily="50" charset="-127"/>
              </a:rPr>
              <a:t>필요 </a:t>
            </a:r>
            <a:r>
              <a:rPr kumimoji="0" lang="en-US" altLang="ko-KR" dirty="0" smtClean="0">
                <a:ea typeface="굴림" pitchFamily="50" charset="-127"/>
              </a:rPr>
              <a:t>(</a:t>
            </a:r>
            <a:r>
              <a:rPr kumimoji="0" lang="ko-KR" altLang="en-US" dirty="0" smtClean="0">
                <a:ea typeface="굴림" pitchFamily="50" charset="-127"/>
              </a:rPr>
              <a:t>폰 마다 다름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  <a:endParaRPr kumimoji="0" lang="en-US" altLang="ko-KR" dirty="0">
              <a:ea typeface="굴림" pitchFamily="50" charset="-127"/>
            </a:endParaRP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>
                <a:ea typeface="굴림" pitchFamily="50" charset="-127"/>
              </a:rPr>
              <a:t>USB </a:t>
            </a:r>
            <a:r>
              <a:rPr kumimoji="0" lang="ko-KR" altLang="en-US" dirty="0">
                <a:ea typeface="굴림" pitchFamily="50" charset="-127"/>
              </a:rPr>
              <a:t>드라이버 실행 여부 확인</a:t>
            </a:r>
            <a:endParaRPr kumimoji="0" lang="en-US" altLang="ko-KR" dirty="0">
              <a:ea typeface="굴림" pitchFamily="50" charset="-127"/>
            </a:endParaRPr>
          </a:p>
          <a:p>
            <a:pPr marL="914400" lvl="1" indent="-45720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>
                <a:ea typeface="굴림" pitchFamily="50" charset="-127"/>
              </a:rPr>
              <a:t>스마트 폰 및 </a:t>
            </a:r>
            <a:r>
              <a:rPr kumimoji="0" lang="en-US" altLang="ko-KR" dirty="0">
                <a:ea typeface="굴림" pitchFamily="50" charset="-127"/>
              </a:rPr>
              <a:t>Unity3D </a:t>
            </a:r>
            <a:r>
              <a:rPr kumimoji="0" lang="ko-KR" altLang="en-US" dirty="0" err="1">
                <a:ea typeface="굴림" pitchFamily="50" charset="-127"/>
              </a:rPr>
              <a:t>재시작</a:t>
            </a:r>
            <a:r>
              <a:rPr kumimoji="0" lang="ko-KR" altLang="en-US" dirty="0">
                <a:ea typeface="굴림" pitchFamily="50" charset="-127"/>
              </a:rPr>
              <a:t> </a:t>
            </a:r>
            <a:r>
              <a:rPr kumimoji="0" lang="ko-KR" altLang="en-US" dirty="0" smtClean="0">
                <a:ea typeface="굴림" pitchFamily="50" charset="-127"/>
              </a:rPr>
              <a:t>필요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1068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 - </a:t>
            </a:r>
            <a:r>
              <a:rPr lang="en-US" altLang="ko-KR" dirty="0" err="1" smtClean="0"/>
              <a:t>Keystore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752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00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App</a:t>
            </a:r>
            <a:r>
              <a:rPr kumimoji="0" lang="ko-KR" altLang="en-US" dirty="0" smtClean="0">
                <a:ea typeface="굴림" pitchFamily="50" charset="-127"/>
              </a:rPr>
              <a:t>을 배포하기 위해서는 </a:t>
            </a: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r>
              <a:rPr kumimoji="0" lang="ko-KR" altLang="en-US" dirty="0" smtClean="0">
                <a:ea typeface="굴림" pitchFamily="50" charset="-127"/>
              </a:rPr>
              <a:t>를 생성하고 사인</a:t>
            </a:r>
            <a:r>
              <a:rPr kumimoji="0" lang="en-US" altLang="ko-KR" dirty="0" smtClean="0">
                <a:ea typeface="굴림" pitchFamily="50" charset="-127"/>
              </a:rPr>
              <a:t>(Sign)</a:t>
            </a:r>
            <a:r>
              <a:rPr kumimoji="0" lang="ko-KR" altLang="en-US" dirty="0" smtClean="0">
                <a:ea typeface="굴림" pitchFamily="50" charset="-127"/>
              </a:rPr>
              <a:t>해야 한다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기본적으로 사용되는 </a:t>
            </a: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r>
              <a:rPr kumimoji="0" lang="ko-KR" altLang="en-US" dirty="0" smtClean="0">
                <a:ea typeface="굴림" pitchFamily="50" charset="-127"/>
              </a:rPr>
              <a:t>는 디버그용으로 최종 배포 시에는 자신만의 </a:t>
            </a: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r>
              <a:rPr kumimoji="0" lang="ko-KR" altLang="en-US" dirty="0" smtClean="0">
                <a:ea typeface="굴림" pitchFamily="50" charset="-127"/>
              </a:rPr>
              <a:t>를 발급받아 잘 관리해야 한다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App </a:t>
            </a:r>
            <a:r>
              <a:rPr kumimoji="0" lang="ko-KR" altLang="en-US" dirty="0" smtClean="0">
                <a:ea typeface="굴림" pitchFamily="50" charset="-127"/>
              </a:rPr>
              <a:t>배포 후 잃어버리면 업데이트가 불가하다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발급 도구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Studio/Build/Generate Signed APK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r>
              <a:rPr kumimoji="0" lang="en-US" altLang="ko-KR" dirty="0" smtClean="0">
                <a:ea typeface="굴림" pitchFamily="50" charset="-127"/>
              </a:rPr>
              <a:t> </a:t>
            </a:r>
            <a:r>
              <a:rPr kumimoji="0" lang="ko-KR" altLang="en-US" dirty="0" smtClean="0">
                <a:ea typeface="굴림" pitchFamily="50" charset="-127"/>
              </a:rPr>
              <a:t>관리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Default </a:t>
            </a: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최초 </a:t>
            </a:r>
            <a:r>
              <a:rPr kumimoji="0" lang="en-US" altLang="ko-KR" dirty="0" smtClean="0">
                <a:ea typeface="굴림" pitchFamily="50" charset="-127"/>
              </a:rPr>
              <a:t>App</a:t>
            </a:r>
            <a:r>
              <a:rPr kumimoji="0" lang="ko-KR" altLang="en-US" dirty="0" smtClean="0">
                <a:ea typeface="굴림" pitchFamily="50" charset="-127"/>
              </a:rPr>
              <a:t>개발 시 기본으로 만들어진 </a:t>
            </a:r>
            <a:r>
              <a:rPr kumimoji="0" lang="en-US" altLang="ko-KR" dirty="0" err="1" smtClean="0">
                <a:ea typeface="굴림" pitchFamily="50" charset="-127"/>
              </a:rPr>
              <a:t>Keystore</a:t>
            </a:r>
            <a:r>
              <a:rPr kumimoji="0" lang="ko-KR" altLang="en-US" dirty="0" smtClean="0">
                <a:ea typeface="굴림" pitchFamily="50" charset="-127"/>
              </a:rPr>
              <a:t>사용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Release</a:t>
            </a:r>
            <a:r>
              <a:rPr kumimoji="0" lang="ko-KR" altLang="en-US" dirty="0" smtClean="0">
                <a:ea typeface="굴림" pitchFamily="50" charset="-127"/>
              </a:rPr>
              <a:t>용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App Market</a:t>
            </a:r>
            <a:r>
              <a:rPr kumimoji="0" lang="ko-KR" altLang="en-US" dirty="0" smtClean="0">
                <a:ea typeface="굴림" pitchFamily="50" charset="-127"/>
              </a:rPr>
              <a:t>에 배포용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Debug</a:t>
            </a:r>
            <a:r>
              <a:rPr kumimoji="0" lang="ko-KR" altLang="en-US" dirty="0" smtClean="0">
                <a:ea typeface="굴림" pitchFamily="50" charset="-127"/>
              </a:rPr>
              <a:t>용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배포된 </a:t>
            </a:r>
            <a:r>
              <a:rPr kumimoji="0" lang="en-US" altLang="ko-KR" dirty="0" smtClean="0">
                <a:ea typeface="굴림" pitchFamily="50" charset="-127"/>
              </a:rPr>
              <a:t>App</a:t>
            </a:r>
            <a:r>
              <a:rPr kumimoji="0" lang="ko-KR" altLang="en-US" dirty="0" smtClean="0">
                <a:ea typeface="굴림" pitchFamily="50" charset="-127"/>
              </a:rPr>
              <a:t>을 디버깅하거나 수정</a:t>
            </a:r>
            <a:r>
              <a:rPr kumimoji="0" lang="en-US" altLang="ko-KR" dirty="0" smtClean="0">
                <a:ea typeface="굴림" pitchFamily="50" charset="-127"/>
              </a:rPr>
              <a:t>/</a:t>
            </a:r>
            <a:r>
              <a:rPr kumimoji="0" lang="ko-KR" altLang="en-US" dirty="0" smtClean="0">
                <a:ea typeface="굴림" pitchFamily="50" charset="-127"/>
              </a:rPr>
              <a:t>테스트를 위해 사용</a:t>
            </a: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2889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 – APK </a:t>
            </a:r>
            <a:r>
              <a:rPr lang="ko-KR" altLang="en-US" dirty="0" smtClean="0"/>
              <a:t>배포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752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개발자 등록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lang="en-US" altLang="ko-KR" dirty="0" smtClean="0">
                <a:hlinkClick r:id="rId2"/>
              </a:rPr>
              <a:t>https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play.google.com/apps/publish</a:t>
            </a:r>
            <a:endParaRPr lang="en-US" altLang="ko-KR" dirty="0"/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등록비용 </a:t>
            </a:r>
            <a:r>
              <a:rPr kumimoji="0" lang="en-US" altLang="ko-KR" dirty="0" smtClean="0">
                <a:ea typeface="굴림" pitchFamily="50" charset="-127"/>
              </a:rPr>
              <a:t>$25 (</a:t>
            </a:r>
            <a:r>
              <a:rPr kumimoji="0" lang="ko-KR" altLang="en-US" dirty="0" smtClean="0">
                <a:ea typeface="굴림" pitchFamily="50" charset="-127"/>
              </a:rPr>
              <a:t>카드 결제만 가능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APK </a:t>
            </a:r>
            <a:r>
              <a:rPr kumimoji="0" lang="ko-KR" altLang="en-US" dirty="0" smtClean="0">
                <a:ea typeface="굴림" pitchFamily="50" charset="-127"/>
              </a:rPr>
              <a:t>등록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필요한 정보 기입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배포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유료 배포인 경우 수익 정산을 위한 계좌 정보 추가 입력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4034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Arduino</a:t>
            </a:r>
            <a:r>
              <a:rPr lang="ko-KR" altLang="en-US" dirty="0" smtClean="0"/>
              <a:t>연결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925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유선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USB Host</a:t>
            </a:r>
            <a:r>
              <a:rPr kumimoji="0" lang="ko-KR" altLang="en-US" dirty="0" smtClean="0">
                <a:ea typeface="굴림" pitchFamily="50" charset="-127"/>
              </a:rPr>
              <a:t>기능을 이용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OTG</a:t>
            </a:r>
            <a:r>
              <a:rPr kumimoji="0" lang="ko-KR" altLang="en-US" dirty="0" smtClean="0">
                <a:ea typeface="굴림" pitchFamily="50" charset="-127"/>
              </a:rPr>
              <a:t>케이블 필요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휴대폰이 지원해야 함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ADK(Accessary Development Kit)</a:t>
            </a:r>
            <a:r>
              <a:rPr kumimoji="0" lang="ko-KR" altLang="en-US" dirty="0" smtClean="0">
                <a:ea typeface="굴림" pitchFamily="50" charset="-127"/>
              </a:rPr>
              <a:t>를 이용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USB Host Shield </a:t>
            </a:r>
            <a:r>
              <a:rPr kumimoji="0" lang="ko-KR" altLang="en-US" dirty="0" smtClean="0">
                <a:ea typeface="굴림" pitchFamily="50" charset="-127"/>
              </a:rPr>
              <a:t>필요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모든 휴대폰에서 가능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무선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Bluetooth</a:t>
            </a:r>
            <a:r>
              <a:rPr kumimoji="0" lang="ko-KR" altLang="en-US" dirty="0" smtClean="0">
                <a:ea typeface="굴림" pitchFamily="50" charset="-127"/>
              </a:rPr>
              <a:t>를 이용하는 방법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Bluetooth Shield </a:t>
            </a:r>
            <a:r>
              <a:rPr kumimoji="0" lang="ko-KR" altLang="en-US" dirty="0" smtClean="0">
                <a:ea typeface="굴림" pitchFamily="50" charset="-127"/>
              </a:rPr>
              <a:t>필요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WiFi</a:t>
            </a:r>
            <a:r>
              <a:rPr kumimoji="0" lang="ko-KR" altLang="en-US" dirty="0" err="1" smtClean="0">
                <a:ea typeface="굴림" pitchFamily="50" charset="-127"/>
              </a:rPr>
              <a:t>를</a:t>
            </a:r>
            <a:r>
              <a:rPr kumimoji="0" lang="ko-KR" altLang="en-US" dirty="0" smtClean="0">
                <a:ea typeface="굴림" pitchFamily="50" charset="-127"/>
              </a:rPr>
              <a:t> 이용하는 방법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WiFi</a:t>
            </a:r>
            <a:r>
              <a:rPr kumimoji="0" lang="en-US" altLang="ko-KR" dirty="0" smtClean="0">
                <a:ea typeface="굴림" pitchFamily="50" charset="-127"/>
              </a:rPr>
              <a:t> Shield </a:t>
            </a:r>
            <a:r>
              <a:rPr kumimoji="0" lang="ko-KR" altLang="en-US" dirty="0" smtClean="0">
                <a:ea typeface="굴림" pitchFamily="50" charset="-127"/>
              </a:rPr>
              <a:t>필요</a:t>
            </a: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1941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 Plugins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lnSpcReduction="1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Plugin</a:t>
            </a:r>
            <a:r>
              <a:rPr kumimoji="0" lang="ko-KR" altLang="en-US" dirty="0" smtClean="0">
                <a:ea typeface="굴림" pitchFamily="50" charset="-127"/>
              </a:rPr>
              <a:t>은 특수한 목적을 위해 붙여서 사용하는 일종의 </a:t>
            </a:r>
            <a:r>
              <a:rPr kumimoji="0" lang="en-US" altLang="ko-KR" dirty="0" smtClean="0">
                <a:ea typeface="굴림" pitchFamily="50" charset="-127"/>
              </a:rPr>
              <a:t>Add-on</a:t>
            </a:r>
            <a:r>
              <a:rPr kumimoji="0" lang="ko-KR" altLang="en-US" dirty="0" smtClean="0">
                <a:ea typeface="굴림" pitchFamily="50" charset="-127"/>
              </a:rPr>
              <a:t>을 말함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</a:t>
            </a:r>
            <a:r>
              <a:rPr kumimoji="0" lang="ko-KR" altLang="en-US" dirty="0" smtClean="0">
                <a:ea typeface="굴림" pitchFamily="50" charset="-127"/>
              </a:rPr>
              <a:t>에서 </a:t>
            </a:r>
            <a:r>
              <a:rPr kumimoji="0" lang="en-US" altLang="ko-KR" dirty="0" smtClean="0">
                <a:ea typeface="굴림" pitchFamily="50" charset="-127"/>
              </a:rPr>
              <a:t>Plugin</a:t>
            </a:r>
            <a:r>
              <a:rPr kumimoji="0" lang="ko-KR" altLang="en-US" dirty="0" smtClean="0">
                <a:ea typeface="굴림" pitchFamily="50" charset="-127"/>
              </a:rPr>
              <a:t>이 필요한 이유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게임에 필요한 일반적인 기능은 모두 </a:t>
            </a:r>
            <a:r>
              <a:rPr kumimoji="0" lang="en-US" altLang="ko-KR" dirty="0" smtClean="0">
                <a:ea typeface="굴림" pitchFamily="50" charset="-127"/>
              </a:rPr>
              <a:t>Unity3D</a:t>
            </a:r>
            <a:r>
              <a:rPr kumimoji="0" lang="ko-KR" altLang="en-US" dirty="0" smtClean="0">
                <a:ea typeface="굴림" pitchFamily="50" charset="-127"/>
              </a:rPr>
              <a:t>가 제공함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Arduino</a:t>
            </a:r>
            <a:r>
              <a:rPr kumimoji="0" lang="ko-KR" altLang="en-US" dirty="0" smtClean="0">
                <a:ea typeface="굴림" pitchFamily="50" charset="-127"/>
              </a:rPr>
              <a:t>와 통신은 특수한 경우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외부 통신 포트를 이용한 코드가 필요함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사용 방법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</a:t>
            </a:r>
            <a:r>
              <a:rPr kumimoji="0" lang="ko-KR" altLang="en-US" dirty="0" smtClean="0">
                <a:ea typeface="굴림" pitchFamily="50" charset="-127"/>
              </a:rPr>
              <a:t>를 </a:t>
            </a:r>
            <a:r>
              <a:rPr kumimoji="0" lang="en-US" altLang="ko-KR" dirty="0" smtClean="0">
                <a:ea typeface="굴림" pitchFamily="50" charset="-127"/>
              </a:rPr>
              <a:t>Android Studio</a:t>
            </a:r>
            <a:r>
              <a:rPr kumimoji="0" lang="ko-KR" altLang="en-US" dirty="0" smtClean="0">
                <a:ea typeface="굴림" pitchFamily="50" charset="-127"/>
              </a:rPr>
              <a:t>로 가져와서 </a:t>
            </a:r>
            <a:r>
              <a:rPr kumimoji="0" lang="en-US" altLang="ko-KR" dirty="0" smtClean="0">
                <a:ea typeface="굴림" pitchFamily="50" charset="-127"/>
              </a:rPr>
              <a:t>Plugin</a:t>
            </a:r>
            <a:r>
              <a:rPr kumimoji="0" lang="ko-KR" altLang="en-US" dirty="0" smtClean="0">
                <a:ea typeface="굴림" pitchFamily="50" charset="-127"/>
              </a:rPr>
              <a:t>을 붙여야 함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3336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iOS</a:t>
            </a:r>
            <a:r>
              <a:rPr lang="ko-KR" altLang="en-US" dirty="0" smtClean="0"/>
              <a:t>용 </a:t>
            </a:r>
            <a:r>
              <a:rPr lang="en-US" altLang="ko-KR" dirty="0" smtClean="0"/>
              <a:t>App </a:t>
            </a:r>
            <a:r>
              <a:rPr lang="ko-KR" altLang="en-US" dirty="0" err="1" smtClean="0"/>
              <a:t>빌드</a:t>
            </a:r>
            <a:r>
              <a:rPr lang="ko-KR" altLang="en-US" dirty="0" smtClean="0"/>
              <a:t> 과정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75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514350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Mac PC</a:t>
            </a:r>
            <a:r>
              <a:rPr kumimoji="0" lang="ko-KR" altLang="en-US" dirty="0" smtClean="0">
                <a:ea typeface="굴림" pitchFamily="50" charset="-127"/>
              </a:rPr>
              <a:t>가 있어야 함</a:t>
            </a:r>
            <a:endParaRPr kumimoji="0" lang="en-US" altLang="ko-KR" dirty="0" smtClean="0">
              <a:ea typeface="굴림" pitchFamily="50" charset="-127"/>
            </a:endParaRPr>
          </a:p>
          <a:p>
            <a:pPr marL="514350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애플 개발자 등록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개발자 사이트에 신청</a:t>
            </a:r>
            <a:endParaRPr kumimoji="0" lang="en-US" altLang="ko-KR" dirty="0" smtClean="0">
              <a:ea typeface="굴림" pitchFamily="50" charset="-127"/>
            </a:endParaRPr>
          </a:p>
          <a:p>
            <a:pPr marL="1428750" lvl="2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ko-KR" dirty="0" smtClean="0">
                <a:hlinkClick r:id="rId2"/>
              </a:rPr>
              <a:t>http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developer.apple.com/programs/register</a:t>
            </a:r>
            <a:endParaRPr lang="en-US" altLang="ko-KR" dirty="0" smtClean="0"/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1</a:t>
            </a:r>
            <a:r>
              <a:rPr kumimoji="0" lang="ko-KR" altLang="en-US" dirty="0" smtClean="0">
                <a:ea typeface="굴림" pitchFamily="50" charset="-127"/>
              </a:rPr>
              <a:t>년간 </a:t>
            </a:r>
            <a:r>
              <a:rPr kumimoji="0" lang="en-US" altLang="ko-KR" dirty="0" smtClean="0">
                <a:ea typeface="굴림" pitchFamily="50" charset="-127"/>
              </a:rPr>
              <a:t>$99</a:t>
            </a:r>
          </a:p>
          <a:p>
            <a:pPr marL="514350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개발 기기 등록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인증키 생성</a:t>
            </a:r>
            <a:r>
              <a:rPr kumimoji="0" lang="en-US" altLang="ko-KR" dirty="0" smtClean="0">
                <a:ea typeface="굴림" pitchFamily="50" charset="-127"/>
              </a:rPr>
              <a:t>: </a:t>
            </a:r>
            <a:r>
              <a:rPr kumimoji="0" lang="ko-KR" altLang="en-US" dirty="0" smtClean="0">
                <a:ea typeface="굴림" pitchFamily="50" charset="-127"/>
              </a:rPr>
              <a:t>인증 기관으로부터 발급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개발자 사이트에 발급받은 인증키 등록</a:t>
            </a:r>
            <a:endParaRPr kumimoji="0" lang="en-US" altLang="ko-KR" dirty="0" smtClean="0">
              <a:ea typeface="굴림" pitchFamily="50" charset="-127"/>
            </a:endParaRPr>
          </a:p>
          <a:p>
            <a:pPr marL="514350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개발 환경 설치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Xcode</a:t>
            </a:r>
            <a:r>
              <a:rPr kumimoji="0" lang="en-US" altLang="ko-KR" dirty="0" smtClean="0">
                <a:ea typeface="굴림" pitchFamily="50" charset="-127"/>
              </a:rPr>
              <a:t> </a:t>
            </a:r>
            <a:r>
              <a:rPr kumimoji="0" lang="ko-KR" altLang="en-US" dirty="0" smtClean="0">
                <a:ea typeface="굴림" pitchFamily="50" charset="-127"/>
              </a:rPr>
              <a:t>및 </a:t>
            </a:r>
            <a:r>
              <a:rPr kumimoji="0" lang="en-US" altLang="ko-KR" dirty="0" smtClean="0">
                <a:ea typeface="굴림" pitchFamily="50" charset="-127"/>
              </a:rPr>
              <a:t>iOS SDK </a:t>
            </a:r>
            <a:r>
              <a:rPr kumimoji="0" lang="ko-KR" altLang="en-US" dirty="0" smtClean="0">
                <a:ea typeface="굴림" pitchFamily="50" charset="-127"/>
              </a:rPr>
              <a:t>설치</a:t>
            </a:r>
            <a:endParaRPr kumimoji="0" lang="en-US" altLang="ko-KR" dirty="0" smtClean="0">
              <a:ea typeface="굴림" pitchFamily="50" charset="-127"/>
            </a:endParaRPr>
          </a:p>
          <a:p>
            <a:pPr marL="514350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 </a:t>
            </a:r>
            <a:r>
              <a:rPr kumimoji="0" lang="ko-KR" altLang="en-US" dirty="0" err="1" smtClean="0">
                <a:ea typeface="굴림" pitchFamily="50" charset="-127"/>
              </a:rPr>
              <a:t>빌드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Xcode</a:t>
            </a:r>
            <a:r>
              <a:rPr kumimoji="0" lang="ko-KR" altLang="en-US" dirty="0" smtClean="0">
                <a:ea typeface="굴림" pitchFamily="50" charset="-127"/>
              </a:rPr>
              <a:t>용 프로젝트 </a:t>
            </a:r>
            <a:r>
              <a:rPr kumimoji="0" lang="en-US" altLang="ko-KR" dirty="0" smtClean="0">
                <a:ea typeface="굴림" pitchFamily="50" charset="-127"/>
              </a:rPr>
              <a:t>Export</a:t>
            </a: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en-US" altLang="ko-KR" dirty="0" err="1" smtClean="0">
                <a:ea typeface="굴림" pitchFamily="50" charset="-127"/>
              </a:rPr>
              <a:t>Xcode</a:t>
            </a:r>
            <a:r>
              <a:rPr kumimoji="0" lang="ko-KR" altLang="en-US" dirty="0" smtClean="0">
                <a:ea typeface="굴림" pitchFamily="50" charset="-127"/>
              </a:rPr>
              <a:t>에서 </a:t>
            </a:r>
            <a:r>
              <a:rPr kumimoji="0" lang="ko-KR" altLang="en-US" dirty="0" err="1" smtClean="0">
                <a:ea typeface="굴림" pitchFamily="50" charset="-127"/>
              </a:rPr>
              <a:t>빌드</a:t>
            </a:r>
            <a:endParaRPr kumimoji="0" lang="en-US" altLang="ko-KR" dirty="0" smtClean="0">
              <a:ea typeface="굴림" pitchFamily="50" charset="-127"/>
            </a:endParaRPr>
          </a:p>
          <a:p>
            <a:pPr marL="971550" lvl="1" indent="-514350" latinLnBrk="1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기기에 다운로드 및 실행</a:t>
            </a: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721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다양한 </a:t>
            </a:r>
            <a:r>
              <a:rPr lang="en-US" altLang="ko-KR" dirty="0" smtClean="0"/>
              <a:t>Arduino </a:t>
            </a:r>
            <a:r>
              <a:rPr lang="ko-KR" altLang="en-US" dirty="0" smtClean="0"/>
              <a:t>제품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850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Arduino</a:t>
            </a:r>
            <a:r>
              <a:rPr kumimoji="0" lang="ko-KR" altLang="en-US" dirty="0" smtClean="0">
                <a:ea typeface="굴림" pitchFamily="50" charset="-127"/>
              </a:rPr>
              <a:t>관련 제품 쇼핑몰 검색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제어기의 선택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Uno</a:t>
            </a:r>
            <a:r>
              <a:rPr kumimoji="0" lang="ko-KR" altLang="en-US" dirty="0" smtClean="0">
                <a:ea typeface="굴림" pitchFamily="50" charset="-127"/>
              </a:rPr>
              <a:t>가 압도적으로 많음</a:t>
            </a:r>
            <a:endParaRPr kumimoji="0" lang="en-US" altLang="ko-KR" dirty="0" smtClean="0">
              <a:ea typeface="굴림" pitchFamily="50" charset="-127"/>
            </a:endParaRPr>
          </a:p>
          <a:p>
            <a:pPr marL="1257300" lvl="2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호환성은 좋으나 성능적으로 떨어짐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특수 목적을 사용되는 사양 검토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err="1" smtClean="0">
                <a:ea typeface="굴림" pitchFamily="50" charset="-127"/>
              </a:rPr>
              <a:t>쉴드</a:t>
            </a:r>
            <a:r>
              <a:rPr kumimoji="0" lang="en-US" altLang="ko-KR" dirty="0" smtClean="0">
                <a:ea typeface="굴림" pitchFamily="50" charset="-127"/>
              </a:rPr>
              <a:t>(Shield)</a:t>
            </a:r>
            <a:r>
              <a:rPr kumimoji="0" lang="ko-KR" altLang="en-US" dirty="0" smtClean="0">
                <a:ea typeface="굴림" pitchFamily="50" charset="-127"/>
              </a:rPr>
              <a:t>의 선택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err="1" smtClean="0">
                <a:ea typeface="굴림" pitchFamily="50" charset="-127"/>
              </a:rPr>
              <a:t>브레드</a:t>
            </a:r>
            <a:r>
              <a:rPr kumimoji="0" lang="ko-KR" altLang="en-US" dirty="0" smtClean="0">
                <a:ea typeface="굴림" pitchFamily="50" charset="-127"/>
              </a:rPr>
              <a:t> 보드의 기능을 대체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모듈의 선택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납땜이 필요 없고 필요한 기능만 집약시킨 연결 형 제품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부품의 선택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선택의 폭은 넓으나 직접 연구하고 개발해야 하는 부담이 존재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954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 도전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바람 개비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9087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  <a:hlinkClick r:id="rId2"/>
              </a:rPr>
              <a:t>https://www.youtube.com/watch?v=sOVEAGEsygU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스마트 </a:t>
            </a:r>
            <a:r>
              <a:rPr kumimoji="0" lang="ko-KR" altLang="en-US" dirty="0" err="1" smtClean="0">
                <a:ea typeface="굴림" pitchFamily="50" charset="-127"/>
              </a:rPr>
              <a:t>폰의</a:t>
            </a:r>
            <a:r>
              <a:rPr kumimoji="0" lang="ko-KR" altLang="en-US" dirty="0" smtClean="0">
                <a:ea typeface="굴림" pitchFamily="50" charset="-127"/>
              </a:rPr>
              <a:t> 마이크를 이용한 </a:t>
            </a:r>
            <a:r>
              <a:rPr kumimoji="0" lang="en-US" altLang="ko-KR" dirty="0" smtClean="0">
                <a:ea typeface="굴림" pitchFamily="50" charset="-127"/>
              </a:rPr>
              <a:t>DC </a:t>
            </a:r>
            <a:r>
              <a:rPr kumimoji="0" lang="ko-KR" altLang="en-US" dirty="0" smtClean="0">
                <a:ea typeface="굴림" pitchFamily="50" charset="-127"/>
              </a:rPr>
              <a:t>모터 제어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51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 도전 </a:t>
            </a:r>
            <a:r>
              <a:rPr lang="en-US" altLang="ko-KR" dirty="0" smtClean="0"/>
              <a:t>– LED Effect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9087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19944" y="10611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스마트 </a:t>
            </a:r>
            <a:r>
              <a:rPr kumimoji="0" lang="ko-KR" altLang="en-US" dirty="0" err="1" smtClean="0">
                <a:ea typeface="굴림" pitchFamily="50" charset="-127"/>
              </a:rPr>
              <a:t>폰의</a:t>
            </a:r>
            <a:r>
              <a:rPr kumimoji="0" lang="ko-KR" altLang="en-US" dirty="0" smtClean="0">
                <a:ea typeface="굴림" pitchFamily="50" charset="-127"/>
              </a:rPr>
              <a:t> 기울기 센서를 이용한 </a:t>
            </a:r>
            <a:r>
              <a:rPr kumimoji="0" lang="en-US" altLang="ko-KR" dirty="0" smtClean="0">
                <a:ea typeface="굴림" pitchFamily="50" charset="-127"/>
              </a:rPr>
              <a:t>LED Effect </a:t>
            </a:r>
            <a:r>
              <a:rPr kumimoji="0" lang="ko-KR" altLang="en-US" dirty="0" smtClean="0">
                <a:ea typeface="굴림" pitchFamily="50" charset="-127"/>
              </a:rPr>
              <a:t>구현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745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0"/>
            <a:ext cx="7992888" cy="692150"/>
          </a:xfrm>
        </p:spPr>
        <p:txBody>
          <a:bodyPr/>
          <a:lstStyle/>
          <a:p>
            <a:r>
              <a:rPr lang="ko-KR" altLang="en-US" dirty="0" smtClean="0"/>
              <a:t>응용 도전 </a:t>
            </a:r>
            <a:r>
              <a:rPr lang="en-US" altLang="ko-KR" dirty="0" smtClean="0"/>
              <a:t>– Music Visualization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9087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77888" y="943392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  <a:hlinkClick r:id="rId2"/>
              </a:rPr>
              <a:t>https://www.youtube.com/watch?v=sOVEAGEsygU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Music</a:t>
            </a:r>
            <a:r>
              <a:rPr kumimoji="0" lang="ko-KR" altLang="en-US" dirty="0" smtClean="0">
                <a:ea typeface="굴림" pitchFamily="50" charset="-127"/>
              </a:rPr>
              <a:t>의 </a:t>
            </a:r>
            <a:r>
              <a:rPr kumimoji="0" lang="en-US" altLang="ko-KR" dirty="0" smtClean="0">
                <a:ea typeface="굴림" pitchFamily="50" charset="-127"/>
              </a:rPr>
              <a:t>Spectrum</a:t>
            </a:r>
            <a:r>
              <a:rPr kumimoji="0" lang="ko-KR" altLang="en-US" dirty="0" smtClean="0">
                <a:ea typeface="굴림" pitchFamily="50" charset="-127"/>
              </a:rPr>
              <a:t>분석을 통한 </a:t>
            </a:r>
            <a:r>
              <a:rPr kumimoji="0" lang="en-US" altLang="ko-KR" dirty="0" smtClean="0">
                <a:ea typeface="굴림" pitchFamily="50" charset="-127"/>
              </a:rPr>
              <a:t>LED </a:t>
            </a:r>
            <a:r>
              <a:rPr kumimoji="0" lang="ko-KR" altLang="en-US" dirty="0" smtClean="0">
                <a:ea typeface="굴림" pitchFamily="50" charset="-127"/>
              </a:rPr>
              <a:t>제어</a:t>
            </a:r>
            <a:endParaRPr kumimoji="0" lang="en-US" altLang="ko-KR" dirty="0">
              <a:ea typeface="굴림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996952"/>
            <a:ext cx="5374493" cy="2944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281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제목 1"/>
          <p:cNvSpPr>
            <a:spLocks noGrp="1"/>
          </p:cNvSpPr>
          <p:nvPr>
            <p:ph type="title"/>
          </p:nvPr>
        </p:nvSpPr>
        <p:spPr>
          <a:xfrm>
            <a:off x="107950" y="-26988"/>
            <a:ext cx="8229600" cy="854076"/>
          </a:xfrm>
        </p:spPr>
        <p:txBody>
          <a:bodyPr/>
          <a:lstStyle/>
          <a:p>
            <a:pPr eaLnBrk="1" hangingPunct="1"/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altLang="en-US" dirty="0" smtClean="0"/>
          </a:p>
        </p:txBody>
      </p:sp>
      <p:cxnSp>
        <p:nvCxnSpPr>
          <p:cNvPr id="6" name="직선 연결선 5"/>
          <p:cNvCxnSpPr/>
          <p:nvPr/>
        </p:nvCxnSpPr>
        <p:spPr>
          <a:xfrm>
            <a:off x="0" y="69215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72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err="1" smtClean="0">
                <a:ea typeface="굴림" pitchFamily="50" charset="-127"/>
              </a:rPr>
              <a:t>빌드</a:t>
            </a:r>
            <a:r>
              <a:rPr kumimoji="0" lang="en-US" altLang="ko-KR" dirty="0" smtClean="0">
                <a:ea typeface="굴림" pitchFamily="50" charset="-127"/>
              </a:rPr>
              <a:t>(Build) </a:t>
            </a:r>
            <a:r>
              <a:rPr kumimoji="0" lang="ko-KR" altLang="en-US" dirty="0" smtClean="0">
                <a:ea typeface="굴림" pitchFamily="50" charset="-127"/>
              </a:rPr>
              <a:t>및 배포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다양한 </a:t>
            </a:r>
            <a:r>
              <a:rPr kumimoji="0" lang="ko-KR" altLang="en-US" dirty="0" err="1" smtClean="0">
                <a:ea typeface="굴림" pitchFamily="50" charset="-127"/>
              </a:rPr>
              <a:t>아두이노</a:t>
            </a:r>
            <a:r>
              <a:rPr kumimoji="0" lang="ko-KR" altLang="en-US" dirty="0" smtClean="0">
                <a:ea typeface="굴림" pitchFamily="50" charset="-127"/>
              </a:rPr>
              <a:t> 제품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다양한 응용 도</a:t>
            </a:r>
            <a:r>
              <a:rPr kumimoji="0" lang="ko-KR" altLang="en-US" dirty="0">
                <a:ea typeface="굴림" pitchFamily="50" charset="-127"/>
              </a:rPr>
              <a:t>전</a:t>
            </a:r>
            <a:endParaRPr kumimoji="0" lang="en-US" altLang="ko-KR" dirty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사례 </a:t>
            </a:r>
            <a:r>
              <a:rPr lang="en-US" altLang="ko-KR" dirty="0" smtClean="0"/>
              <a:t>– Music Spectrum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  <p:pic>
        <p:nvPicPr>
          <p:cNvPr id="4" name="Music Band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4351" y="1484784"/>
            <a:ext cx="7030467" cy="3960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62352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 도전 </a:t>
            </a:r>
            <a:r>
              <a:rPr lang="en-US" altLang="ko-KR" dirty="0" smtClean="0"/>
              <a:t>– Combo Button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9087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19944" y="1061120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>
                <a:ea typeface="굴림" pitchFamily="50" charset="-127"/>
                <a:hlinkClick r:id="rId2"/>
              </a:rPr>
              <a:t>https://</a:t>
            </a:r>
            <a:r>
              <a:rPr kumimoji="0" lang="en-US" altLang="ko-KR" dirty="0" smtClean="0">
                <a:ea typeface="굴림" pitchFamily="50" charset="-127"/>
                <a:hlinkClick r:id="rId2"/>
              </a:rPr>
              <a:t>www.youtube.com/watch?v=K_XZBFhNAa4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Push Button</a:t>
            </a:r>
            <a:r>
              <a:rPr kumimoji="0" lang="ko-KR" altLang="en-US" dirty="0" smtClean="0">
                <a:ea typeface="굴림" pitchFamily="50" charset="-127"/>
              </a:rPr>
              <a:t>을 이용한 </a:t>
            </a:r>
            <a:r>
              <a:rPr kumimoji="0" lang="en-US" altLang="ko-KR" dirty="0" smtClean="0">
                <a:ea typeface="굴림" pitchFamily="50" charset="-127"/>
              </a:rPr>
              <a:t>Combo </a:t>
            </a:r>
            <a:r>
              <a:rPr kumimoji="0" lang="ko-KR" altLang="en-US" dirty="0" smtClean="0">
                <a:ea typeface="굴림" pitchFamily="50" charset="-127"/>
              </a:rPr>
              <a:t>격투 액션 표현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703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 도전 </a:t>
            </a:r>
            <a:r>
              <a:rPr lang="en-US" altLang="ko-KR" dirty="0" smtClean="0"/>
              <a:t>– Game Pad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77888" y="943392"/>
            <a:ext cx="8280920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>
                <a:ea typeface="굴림" pitchFamily="50" charset="-127"/>
                <a:hlinkClick r:id="rId2"/>
              </a:rPr>
              <a:t>https://</a:t>
            </a:r>
            <a:r>
              <a:rPr kumimoji="0" lang="en-US" altLang="ko-KR" dirty="0" smtClean="0">
                <a:ea typeface="굴림" pitchFamily="50" charset="-127"/>
                <a:hlinkClick r:id="rId2"/>
              </a:rPr>
              <a:t>www.youtube.com/watch?v=D9oB-tHMCgM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 Car Tutorial </a:t>
            </a:r>
            <a:r>
              <a:rPr kumimoji="0" lang="ko-KR" altLang="en-US" dirty="0" smtClean="0">
                <a:ea typeface="굴림" pitchFamily="50" charset="-127"/>
              </a:rPr>
              <a:t>프로젝트 활용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장치 활용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Potentiometer: </a:t>
            </a:r>
            <a:r>
              <a:rPr kumimoji="0" lang="ko-KR" altLang="en-US" dirty="0" smtClean="0">
                <a:ea typeface="굴림" pitchFamily="50" charset="-127"/>
              </a:rPr>
              <a:t>핸들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Button1: </a:t>
            </a:r>
            <a:r>
              <a:rPr kumimoji="0" lang="ko-KR" altLang="en-US" dirty="0" smtClean="0">
                <a:ea typeface="굴림" pitchFamily="50" charset="-127"/>
              </a:rPr>
              <a:t>가속</a:t>
            </a:r>
            <a:r>
              <a:rPr kumimoji="0" lang="en-US" altLang="ko-KR" dirty="0" smtClean="0">
                <a:ea typeface="굴림" pitchFamily="50" charset="-127"/>
              </a:rPr>
              <a:t>(</a:t>
            </a:r>
            <a:r>
              <a:rPr kumimoji="0" lang="ko-KR" altLang="en-US" dirty="0" smtClean="0">
                <a:ea typeface="굴림" pitchFamily="50" charset="-127"/>
              </a:rPr>
              <a:t>전진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Button2: </a:t>
            </a:r>
            <a:r>
              <a:rPr kumimoji="0" lang="ko-KR" altLang="en-US" dirty="0" smtClean="0">
                <a:ea typeface="굴림" pitchFamily="50" charset="-127"/>
              </a:rPr>
              <a:t>감속</a:t>
            </a:r>
            <a:r>
              <a:rPr kumimoji="0" lang="en-US" altLang="ko-KR" dirty="0" smtClean="0">
                <a:ea typeface="굴림" pitchFamily="50" charset="-127"/>
              </a:rPr>
              <a:t>(</a:t>
            </a:r>
            <a:r>
              <a:rPr kumimoji="0" lang="ko-KR" altLang="en-US" dirty="0" smtClean="0">
                <a:ea typeface="굴림" pitchFamily="50" charset="-127"/>
              </a:rPr>
              <a:t>후진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111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0" y="0"/>
            <a:ext cx="5148263" cy="69215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kumimoji="0" lang="en-US" altLang="ko-KR" sz="3200" dirty="0">
                <a:latin typeface="HY견고딕" pitchFamily="18" charset="-127"/>
                <a:ea typeface="HY견고딕" pitchFamily="18" charset="-127"/>
                <a:cs typeface="+mj-cs"/>
              </a:rPr>
              <a:t> Q &amp; A</a:t>
            </a:r>
            <a:endParaRPr kumimoji="0" lang="ko-KR" altLang="en-US" sz="1300" dirty="0">
              <a:latin typeface="HY견고딕" pitchFamily="18" charset="-127"/>
              <a:ea typeface="HY견고딕" pitchFamily="18" charset="-127"/>
              <a:cs typeface="+mj-cs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0" y="69215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296" y="2148086"/>
            <a:ext cx="2753669" cy="27814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701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675" y="836613"/>
            <a:ext cx="4470400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실습 </a:t>
            </a:r>
            <a:r>
              <a:rPr lang="en-US" altLang="ko-KR" dirty="0" smtClean="0"/>
              <a:t>– GUI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Connect/Disconnect</a:t>
            </a:r>
            <a:r>
              <a:rPr kumimoji="0" lang="ko-KR" altLang="en-US" dirty="0" smtClean="0">
                <a:ea typeface="굴림" pitchFamily="50" charset="-127"/>
              </a:rPr>
              <a:t>를 위한 </a:t>
            </a:r>
            <a:r>
              <a:rPr kumimoji="0" lang="en-US" altLang="ko-KR" dirty="0" smtClean="0">
                <a:ea typeface="굴림" pitchFamily="50" charset="-127"/>
              </a:rPr>
              <a:t>GUI </a:t>
            </a:r>
            <a:r>
              <a:rPr kumimoji="0" lang="ko-KR" altLang="en-US" dirty="0" smtClean="0">
                <a:ea typeface="굴림" pitchFamily="50" charset="-127"/>
              </a:rPr>
              <a:t>꾸미기 및 기능 연결</a:t>
            </a:r>
            <a:endParaRPr kumimoji="0" lang="en-US" altLang="ko-KR" dirty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LED On/Off GUI </a:t>
            </a:r>
            <a:r>
              <a:rPr kumimoji="0" lang="ko-KR" altLang="en-US" dirty="0" smtClean="0">
                <a:ea typeface="굴림" pitchFamily="50" charset="-127"/>
              </a:rPr>
              <a:t>꾸미기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Sensor Progress GUI </a:t>
            </a:r>
            <a:r>
              <a:rPr kumimoji="0" lang="ko-KR" altLang="en-US" dirty="0" smtClean="0">
                <a:ea typeface="굴림" pitchFamily="50" charset="-127"/>
              </a:rPr>
              <a:t>꾸미기</a:t>
            </a: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214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PC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Build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Build</a:t>
            </a:r>
            <a:r>
              <a:rPr kumimoji="0" lang="ko-KR" altLang="en-US" dirty="0" smtClean="0">
                <a:ea typeface="굴림" pitchFamily="50" charset="-127"/>
              </a:rPr>
              <a:t>란 배포를 목적으로 개발 결과물을 사용자가 손쉽게 실행 가능한 결과물로 만드는 행위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Windows </a:t>
            </a:r>
            <a:r>
              <a:rPr kumimoji="0" lang="ko-KR" altLang="en-US" dirty="0" smtClean="0">
                <a:ea typeface="굴림" pitchFamily="50" charset="-127"/>
              </a:rPr>
              <a:t>결과물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Exe: </a:t>
            </a:r>
            <a:r>
              <a:rPr kumimoji="0" lang="ko-KR" altLang="en-US" dirty="0" smtClean="0">
                <a:ea typeface="굴림" pitchFamily="50" charset="-127"/>
              </a:rPr>
              <a:t>실행할 수 있는 파일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Data </a:t>
            </a:r>
            <a:r>
              <a:rPr kumimoji="0" lang="ko-KR" altLang="en-US" dirty="0" smtClean="0">
                <a:ea typeface="굴림" pitchFamily="50" charset="-127"/>
              </a:rPr>
              <a:t>폴더</a:t>
            </a:r>
            <a:r>
              <a:rPr kumimoji="0" lang="en-US" altLang="ko-KR" dirty="0" smtClean="0">
                <a:ea typeface="굴림" pitchFamily="50" charset="-127"/>
              </a:rPr>
              <a:t>: </a:t>
            </a:r>
            <a:r>
              <a:rPr kumimoji="0" lang="ko-KR" altLang="en-US" dirty="0" smtClean="0">
                <a:ea typeface="굴림" pitchFamily="50" charset="-127"/>
              </a:rPr>
              <a:t>프로그램 실행에 필요한 부가적 데이터가 존재</a:t>
            </a: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5538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</a:t>
            </a:r>
            <a:r>
              <a:rPr lang="en-US" altLang="ko-KR" dirty="0" smtClean="0"/>
              <a:t>- PC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Build Option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각 </a:t>
            </a:r>
            <a:r>
              <a:rPr kumimoji="0" lang="en-US" altLang="ko-KR" dirty="0" smtClean="0">
                <a:ea typeface="굴림" pitchFamily="50" charset="-127"/>
              </a:rPr>
              <a:t>Option </a:t>
            </a:r>
            <a:r>
              <a:rPr kumimoji="0" lang="ko-KR" altLang="en-US" dirty="0" smtClean="0">
                <a:ea typeface="굴림" pitchFamily="50" charset="-127"/>
              </a:rPr>
              <a:t>테스트</a:t>
            </a: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06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Web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Build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Web</a:t>
            </a:r>
            <a:r>
              <a:rPr kumimoji="0" lang="ko-KR" altLang="en-US" dirty="0" smtClean="0">
                <a:ea typeface="굴림" pitchFamily="50" charset="-127"/>
              </a:rPr>
              <a:t>버전은 브라우저</a:t>
            </a:r>
            <a:r>
              <a:rPr kumimoji="0" lang="en-US" altLang="ko-KR" dirty="0" smtClean="0">
                <a:ea typeface="굴림" pitchFamily="50" charset="-127"/>
              </a:rPr>
              <a:t>(IE, Chrome </a:t>
            </a:r>
            <a:r>
              <a:rPr kumimoji="0" lang="ko-KR" altLang="en-US" dirty="0" smtClean="0">
                <a:ea typeface="굴림" pitchFamily="50" charset="-127"/>
              </a:rPr>
              <a:t>등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  <a:r>
              <a:rPr kumimoji="0" lang="ko-KR" altLang="en-US" dirty="0" smtClean="0">
                <a:ea typeface="굴림" pitchFamily="50" charset="-127"/>
              </a:rPr>
              <a:t>에서 작동 가능한 결과물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Web</a:t>
            </a:r>
            <a:r>
              <a:rPr kumimoji="0" lang="ko-KR" altLang="en-US" dirty="0" smtClean="0">
                <a:ea typeface="굴림" pitchFamily="50" charset="-127"/>
              </a:rPr>
              <a:t>버전</a:t>
            </a:r>
            <a:r>
              <a:rPr kumimoji="0" lang="en-US" altLang="ko-KR" dirty="0" smtClean="0">
                <a:ea typeface="굴림" pitchFamily="50" charset="-127"/>
              </a:rPr>
              <a:t> </a:t>
            </a:r>
            <a:r>
              <a:rPr kumimoji="0" lang="ko-KR" altLang="en-US" dirty="0" smtClean="0">
                <a:ea typeface="굴림" pitchFamily="50" charset="-127"/>
              </a:rPr>
              <a:t>결과물</a:t>
            </a:r>
            <a:endParaRPr kumimoji="0" lang="en-US" altLang="ko-KR" dirty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시리얼 통신은 현재 </a:t>
            </a:r>
            <a:r>
              <a:rPr kumimoji="0" lang="en-US" altLang="ko-KR" dirty="0" smtClean="0">
                <a:ea typeface="굴림" pitchFamily="50" charset="-127"/>
              </a:rPr>
              <a:t>Web</a:t>
            </a:r>
            <a:r>
              <a:rPr kumimoji="0" lang="ko-KR" altLang="en-US" dirty="0" smtClean="0">
                <a:ea typeface="굴림" pitchFamily="50" charset="-127"/>
              </a:rPr>
              <a:t>버전에서는 불가능하다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57812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0"/>
            <a:ext cx="7704856" cy="692150"/>
          </a:xfrm>
        </p:spPr>
        <p:txBody>
          <a:bodyPr/>
          <a:lstStyle/>
          <a:p>
            <a:r>
              <a:rPr lang="ko-KR" altLang="en-US" dirty="0" smtClean="0"/>
              <a:t>실험 </a:t>
            </a:r>
            <a:r>
              <a:rPr lang="en-US" altLang="ko-KR" dirty="0" smtClean="0"/>
              <a:t>- Web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Build Option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각 </a:t>
            </a:r>
            <a:r>
              <a:rPr kumimoji="0" lang="en-US" altLang="ko-KR" dirty="0" smtClean="0">
                <a:ea typeface="굴림" pitchFamily="50" charset="-127"/>
              </a:rPr>
              <a:t>Option </a:t>
            </a:r>
            <a:r>
              <a:rPr kumimoji="0" lang="ko-KR" altLang="en-US" dirty="0" smtClean="0">
                <a:ea typeface="굴림" pitchFamily="50" charset="-127"/>
              </a:rPr>
              <a:t>테스트</a:t>
            </a:r>
            <a:endParaRPr kumimoji="0" lang="en-US" altLang="ko-KR" dirty="0" smtClean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152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 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Build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904875" y="1052512"/>
            <a:ext cx="7345363" cy="2952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75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</a:t>
            </a:r>
            <a:r>
              <a:rPr kumimoji="0" lang="ko-KR" altLang="en-US" dirty="0" smtClean="0">
                <a:ea typeface="굴림" pitchFamily="50" charset="-127"/>
              </a:rPr>
              <a:t>기반 스마트 기기에서 실행 가능한 결과물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SDK </a:t>
            </a:r>
            <a:r>
              <a:rPr kumimoji="0" lang="ko-KR" altLang="en-US" dirty="0" smtClean="0">
                <a:ea typeface="굴림" pitchFamily="50" charset="-127"/>
              </a:rPr>
              <a:t>설치가 필요</a:t>
            </a:r>
            <a:endParaRPr kumimoji="0" lang="en-US" altLang="ko-KR" dirty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주의 사항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</a:t>
            </a:r>
            <a:r>
              <a:rPr kumimoji="0" lang="ko-KR" altLang="en-US" dirty="0" smtClean="0">
                <a:ea typeface="굴림" pitchFamily="50" charset="-127"/>
              </a:rPr>
              <a:t>에서는 시리얼 통신을 위해 </a:t>
            </a:r>
            <a:r>
              <a:rPr kumimoji="0" lang="en-US" altLang="ko-KR" dirty="0" smtClean="0">
                <a:ea typeface="굴림" pitchFamily="50" charset="-127"/>
              </a:rPr>
              <a:t>OTG </a:t>
            </a:r>
            <a:r>
              <a:rPr kumimoji="0" lang="ko-KR" altLang="en-US" dirty="0" smtClean="0">
                <a:ea typeface="굴림" pitchFamily="50" charset="-127"/>
              </a:rPr>
              <a:t>케이블이 필요함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OTG </a:t>
            </a:r>
            <a:r>
              <a:rPr kumimoji="0" lang="ko-KR" altLang="en-US" dirty="0" smtClean="0">
                <a:ea typeface="굴림" pitchFamily="50" charset="-127"/>
              </a:rPr>
              <a:t>기능은 구형 스마트 기기에서 안될 수 있음</a:t>
            </a:r>
            <a:r>
              <a:rPr kumimoji="0" lang="en-US" altLang="ko-KR" dirty="0" smtClean="0">
                <a:ea typeface="굴림" pitchFamily="50" charset="-127"/>
              </a:rPr>
              <a:t>.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휴대폰 제조사를 통해 확인 필요</a:t>
            </a:r>
            <a:endParaRPr kumimoji="0" lang="en-US" altLang="ko-KR" dirty="0">
              <a:ea typeface="굴림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005064"/>
            <a:ext cx="3765798" cy="1909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9059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Android SDK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5C9636-EEDD-477A-A4A7-6ED2A0E6C5B2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544" y="1052512"/>
            <a:ext cx="8208912" cy="489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7500" lnSpcReduction="20000"/>
          </a:bodyPr>
          <a:lstStyle>
            <a:lvl1pPr>
              <a:defRPr sz="32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1pPr>
            <a:lvl2pPr>
              <a:defRPr sz="28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2pPr>
            <a:lvl3pPr>
              <a:defRPr sz="24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3pPr>
            <a:lvl4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4pPr>
            <a:lvl5pPr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Lucida Sans Unicode" pitchFamily="34" charset="0"/>
                <a:ea typeface="맑은 고딕" pitchFamily="50" charset="-127"/>
              </a:defRPr>
            </a:lvl9pPr>
          </a:lstStyle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</a:t>
            </a:r>
            <a:r>
              <a:rPr kumimoji="0" lang="ko-KR" altLang="en-US" dirty="0" smtClean="0">
                <a:ea typeface="굴림" pitchFamily="50" charset="-127"/>
              </a:rPr>
              <a:t>용 </a:t>
            </a:r>
            <a:r>
              <a:rPr kumimoji="0" lang="en-US" altLang="ko-KR" dirty="0" smtClean="0">
                <a:ea typeface="굴림" pitchFamily="50" charset="-127"/>
              </a:rPr>
              <a:t>App</a:t>
            </a:r>
            <a:r>
              <a:rPr kumimoji="0" lang="ko-KR" altLang="en-US" dirty="0" smtClean="0">
                <a:ea typeface="굴림" pitchFamily="50" charset="-127"/>
              </a:rPr>
              <a:t>을 개발하기 위해 </a:t>
            </a:r>
            <a:r>
              <a:rPr kumimoji="0" lang="en-US" altLang="ko-KR" dirty="0" smtClean="0">
                <a:ea typeface="굴림" pitchFamily="50" charset="-127"/>
              </a:rPr>
              <a:t>Google</a:t>
            </a:r>
            <a:r>
              <a:rPr kumimoji="0" lang="ko-KR" altLang="en-US" dirty="0" smtClean="0">
                <a:ea typeface="굴림" pitchFamily="50" charset="-127"/>
              </a:rPr>
              <a:t>에서 배포한 개발 도구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다운로드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>
                <a:ea typeface="굴림" pitchFamily="50" charset="-127"/>
                <a:hlinkClick r:id="rId2"/>
              </a:rPr>
              <a:t>http://</a:t>
            </a:r>
            <a:r>
              <a:rPr kumimoji="0" lang="en-US" altLang="ko-KR" dirty="0" smtClean="0">
                <a:ea typeface="굴림" pitchFamily="50" charset="-127"/>
                <a:hlinkClick r:id="rId2"/>
              </a:rPr>
              <a:t>developer.android.com/sdk/index.html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Studio </a:t>
            </a:r>
            <a:r>
              <a:rPr kumimoji="0" lang="ko-KR" altLang="en-US" dirty="0" smtClean="0">
                <a:ea typeface="굴림" pitchFamily="50" charset="-127"/>
              </a:rPr>
              <a:t>설치 </a:t>
            </a:r>
            <a:r>
              <a:rPr kumimoji="0" lang="en-US" altLang="ko-KR" dirty="0" smtClean="0">
                <a:ea typeface="굴림" pitchFamily="50" charset="-127"/>
              </a:rPr>
              <a:t>(</a:t>
            </a:r>
            <a:r>
              <a:rPr kumimoji="0" lang="ko-KR" altLang="en-US" dirty="0" smtClean="0">
                <a:ea typeface="굴림" pitchFamily="50" charset="-127"/>
              </a:rPr>
              <a:t>간편함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설치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JDK(Java </a:t>
            </a:r>
            <a:r>
              <a:rPr kumimoji="0" lang="ko-KR" altLang="en-US" dirty="0" smtClean="0">
                <a:ea typeface="굴림" pitchFamily="50" charset="-127"/>
              </a:rPr>
              <a:t>개발 도구</a:t>
            </a:r>
            <a:r>
              <a:rPr kumimoji="0" lang="en-US" altLang="ko-KR" dirty="0" smtClean="0">
                <a:ea typeface="굴림" pitchFamily="50" charset="-127"/>
              </a:rPr>
              <a:t>) </a:t>
            </a:r>
            <a:r>
              <a:rPr kumimoji="0" lang="ko-KR" altLang="en-US" dirty="0" smtClean="0">
                <a:ea typeface="굴림" pitchFamily="50" charset="-127"/>
              </a:rPr>
              <a:t>설치 필요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SDK </a:t>
            </a:r>
            <a:r>
              <a:rPr kumimoji="0" lang="ko-KR" altLang="en-US" dirty="0" smtClean="0">
                <a:ea typeface="굴림" pitchFamily="50" charset="-127"/>
              </a:rPr>
              <a:t>위치 지정</a:t>
            </a:r>
            <a:endParaRPr kumimoji="0" lang="en-US" altLang="ko-KR" dirty="0" smtClean="0">
              <a:ea typeface="굴림" pitchFamily="50" charset="-127"/>
            </a:endParaRP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ko-KR" altLang="en-US" dirty="0" smtClean="0">
                <a:ea typeface="굴림" pitchFamily="50" charset="-127"/>
              </a:rPr>
              <a:t>업데이트 </a:t>
            </a:r>
            <a:r>
              <a:rPr kumimoji="0" lang="en-US" altLang="ko-KR" dirty="0" smtClean="0">
                <a:ea typeface="굴림" pitchFamily="50" charset="-127"/>
              </a:rPr>
              <a:t>(</a:t>
            </a:r>
            <a:r>
              <a:rPr kumimoji="0" lang="ko-KR" altLang="en-US" dirty="0" smtClean="0">
                <a:ea typeface="굴림" pitchFamily="50" charset="-127"/>
              </a:rPr>
              <a:t>자동</a:t>
            </a:r>
            <a:r>
              <a:rPr kumimoji="0" lang="en-US" altLang="ko-KR" dirty="0" smtClean="0">
                <a:ea typeface="굴림" pitchFamily="50" charset="-127"/>
              </a:rPr>
              <a:t>)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Studio</a:t>
            </a:r>
            <a:r>
              <a:rPr kumimoji="0" lang="ko-KR" altLang="en-US" dirty="0" smtClean="0">
                <a:ea typeface="굴림" pitchFamily="50" charset="-127"/>
              </a:rPr>
              <a:t>관련 </a:t>
            </a:r>
            <a:r>
              <a:rPr kumimoji="0" lang="en-US" altLang="ko-KR" dirty="0" smtClean="0">
                <a:ea typeface="굴림" pitchFamily="50" charset="-127"/>
              </a:rPr>
              <a:t>Plug-In</a:t>
            </a: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Android SDK</a:t>
            </a:r>
          </a:p>
          <a:p>
            <a:pPr marL="342900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Unity3D</a:t>
            </a:r>
            <a:r>
              <a:rPr kumimoji="0" lang="ko-KR" altLang="en-US" dirty="0" smtClean="0">
                <a:ea typeface="굴림" pitchFamily="50" charset="-127"/>
              </a:rPr>
              <a:t>와 연결</a:t>
            </a:r>
            <a:endParaRPr kumimoji="0" lang="en-US" altLang="ko-KR" dirty="0" smtClean="0">
              <a:ea typeface="굴림" pitchFamily="50" charset="-127"/>
            </a:endParaRPr>
          </a:p>
          <a:p>
            <a:pPr marL="800100" lvl="1" indent="-342900" latinLnBrk="1">
              <a:spcBef>
                <a:spcPct val="20000"/>
              </a:spcBef>
              <a:buFont typeface="Arial" charset="0"/>
              <a:buChar char="•"/>
            </a:pPr>
            <a:r>
              <a:rPr kumimoji="0" lang="en-US" altLang="ko-KR" dirty="0" smtClean="0">
                <a:ea typeface="굴림" pitchFamily="50" charset="-127"/>
              </a:rPr>
              <a:t>Edit-&gt;Preferences-&gt;External Tools</a:t>
            </a:r>
            <a:endParaRPr kumimoji="0" lang="en-US" altLang="ko-KR" dirty="0">
              <a:ea typeface="굴림" pitchFamily="50" charset="-127"/>
            </a:endParaRPr>
          </a:p>
          <a:p>
            <a:pPr marL="742950" lvl="1" indent="-285750" latinLnBrk="1">
              <a:spcBef>
                <a:spcPct val="20000"/>
              </a:spcBef>
              <a:buFont typeface="Arial" charset="0"/>
              <a:buChar char="–"/>
            </a:pPr>
            <a:endParaRPr kumimoji="0"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9623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연꽃 당초 무늬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80000"/>
                <a:shade val="100000"/>
                <a:hueMod val="100000"/>
                <a:satMod val="100000"/>
              </a:schemeClr>
            </a:gs>
          </a:gsLst>
          <a:lin ang="2700000" scaled="1"/>
        </a:gradFill>
        <a:gradFill rotWithShape="1">
          <a:gsLst>
            <a:gs pos="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70000"/>
                <a:hueMod val="100000"/>
                <a:satMod val="100000"/>
              </a:schemeClr>
            </a:gs>
          </a:gsLst>
          <a:lin ang="270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254000">
              <a:schemeClr val="phClr">
                <a:tint val="100000"/>
                <a:shade val="90000"/>
                <a:hueMod val="100000"/>
                <a:satMod val="100000"/>
              </a:schemeClr>
            </a:innerShdw>
          </a:effectLst>
        </a:effectStyle>
        <a:effectStyle>
          <a:effectLst>
            <a:outerShdw blurRad="114300" dist="25400" dir="3000000" sx="105000" sy="105000" algn="tl">
              <a:srgbClr val="000000">
                <a:alpha val="60392"/>
              </a:srgbClr>
            </a:outerShdw>
          </a:effectLst>
          <a:scene3d>
            <a:camera prst="orthographicFront" fov="0">
              <a:rot lat="0" lon="0" rev="0"/>
            </a:camera>
            <a:lightRig rig="twoPt" dir="l">
              <a:rot lat="0" lon="0" rev="5400000"/>
            </a:lightRig>
          </a:scene3d>
          <a:sp3d contourW="25400" prstMaterial="matte">
            <a:bevelT w="127000" h="12700"/>
            <a:contourClr>
              <a:schemeClr val="phClr">
                <a:tint val="5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127000" dist="25400" dir="3120000" sx="105000" sy="105000" algn="tl">
              <a:srgbClr val="000000">
                <a:alpha val="60392"/>
              </a:srgbClr>
            </a:outerShdw>
          </a:effectLst>
          <a:scene3d>
            <a:camera prst="orthographicFront" fov="0">
              <a:rot lat="0" lon="0" rev="0"/>
            </a:camera>
            <a:lightRig rig="twoPt" dir="t">
              <a:rot lat="0" lon="0" rev="5400000"/>
            </a:lightRig>
          </a:scene3d>
          <a:sp3d contourW="25400" prstMaterial="powder">
            <a:bevelT w="88900" h="38100"/>
            <a:contourClr>
              <a:schemeClr val="phClr">
                <a:tint val="5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22931</TotalTime>
  <Words>723</Words>
  <Application>Microsoft Office PowerPoint</Application>
  <PresentationFormat>화면 슬라이드 쇼(4:3)</PresentationFormat>
  <Paragraphs>173</Paragraphs>
  <Slides>23</Slides>
  <Notes>1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Office 테마</vt:lpstr>
      <vt:lpstr>Smart Maker 고급</vt:lpstr>
      <vt:lpstr>목차</vt:lpstr>
      <vt:lpstr>실습 – GUI</vt:lpstr>
      <vt:lpstr>PC버전 Build</vt:lpstr>
      <vt:lpstr>실험 - PC버전 Build Option</vt:lpstr>
      <vt:lpstr>Web버전 Build</vt:lpstr>
      <vt:lpstr>실험 - Web버전 Build Option</vt:lpstr>
      <vt:lpstr>Android 버전 Build</vt:lpstr>
      <vt:lpstr>Android SDK</vt:lpstr>
      <vt:lpstr>Unity Remote 활용</vt:lpstr>
      <vt:lpstr>Android - Keystore</vt:lpstr>
      <vt:lpstr>Android – APK 배포</vt:lpstr>
      <vt:lpstr>Android와 Arduino연결</vt:lpstr>
      <vt:lpstr>Android Plugins</vt:lpstr>
      <vt:lpstr>iOS용 App 빌드 과정</vt:lpstr>
      <vt:lpstr>다양한 Arduino 제품</vt:lpstr>
      <vt:lpstr>응용 도전 – 바람 개비</vt:lpstr>
      <vt:lpstr>응용 도전 – LED Effect</vt:lpstr>
      <vt:lpstr>응용 도전 – Music Visualization</vt:lpstr>
      <vt:lpstr>사례 – Music Spectrum</vt:lpstr>
      <vt:lpstr>응용 도전 – Combo Button</vt:lpstr>
      <vt:lpstr>응용 도전 – Game Pad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Maker 소개</dc:title>
  <dc:subject>아카데미</dc:subject>
  <dc:creator>Jaehong Oh</dc:creator>
  <cp:lastModifiedBy>Jaehong Oh</cp:lastModifiedBy>
  <cp:revision>1068</cp:revision>
  <dcterms:created xsi:type="dcterms:W3CDTF">2010-10-19T01:20:53Z</dcterms:created>
  <dcterms:modified xsi:type="dcterms:W3CDTF">2015-05-12T11:44:28Z</dcterms:modified>
</cp:coreProperties>
</file>